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5"/>
  </p:notes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66" r:id="rId23"/>
    <p:sldId id="268" r:id="rId24"/>
  </p:sldIdLst>
  <p:sldSz cx="9144000" cy="6858000" type="screen4x3"/>
  <p:notesSz cx="6858000" cy="9144000"/>
  <p:embeddedFontLst>
    <p:embeddedFont>
      <p:font typeface="Rockwell" pitchFamily="18" charset="0"/>
      <p:regular r:id="rId26"/>
      <p:bold r:id="rId27"/>
      <p:italic r:id="rId28"/>
      <p:boldItalic r:id="rId29"/>
    </p:embeddedFont>
    <p:embeddedFont>
      <p:font typeface="Tunga" pitchFamily="34" charset="0"/>
      <p:regular r:id="rId30"/>
      <p:bold r:id="rId31"/>
    </p:embeddedFont>
    <p:embeddedFont>
      <p:font typeface="Lucida Sans Unicode" pitchFamily="34" charset="0"/>
      <p:regular r:id="rId32"/>
    </p:embeddedFont>
    <p:embeddedFont>
      <p:font typeface="Corbel" pitchFamily="34" charset="0"/>
      <p:regular r:id="rId33"/>
      <p:bold r:id="rId34"/>
      <p:italic r:id="rId35"/>
      <p:boldItalic r:id="rId36"/>
    </p:embeddedFont>
    <p:embeddedFont>
      <p:font typeface="Perpetua" pitchFamily="18" charset="0"/>
      <p:regular r:id="rId37"/>
      <p:bold r:id="rId38"/>
      <p:italic r:id="rId39"/>
      <p:boldItalic r:id="rId40"/>
    </p:embeddedFont>
    <p:embeddedFont>
      <p:font typeface="Consolas" pitchFamily="49" charset="0"/>
      <p:regular r:id="rId41"/>
      <p:bold r:id="rId42"/>
      <p:italic r:id="rId43"/>
      <p:boldItalic r:id="rId44"/>
    </p:embeddedFont>
    <p:embeddedFont>
      <p:font typeface="Trebuchet MS" pitchFamily="34" charset="0"/>
      <p:regular r:id="rId45"/>
      <p:bold r:id="rId46"/>
      <p:italic r:id="rId47"/>
      <p:boldItalic r:id="rId48"/>
    </p:embeddedFont>
    <p:embeddedFont>
      <p:font typeface="Book Antiqua" pitchFamily="18" charset="0"/>
      <p:regular r:id="rId49"/>
      <p:bold r:id="rId50"/>
      <p:italic r:id="rId51"/>
      <p:boldItalic r:id="rId52"/>
    </p:embeddedFont>
    <p:embeddedFont>
      <p:font typeface="NikoshBAN" pitchFamily="2" charset="0"/>
      <p:regular r:id="rId53"/>
    </p:embeddedFont>
    <p:embeddedFont>
      <p:font typeface="Wingdings 3" pitchFamily="18" charset="2"/>
      <p:regular r:id="rId54"/>
    </p:embeddedFont>
    <p:embeddedFont>
      <p:font typeface="Verdana" pitchFamily="34" charset="0"/>
      <p:regular r:id="rId55"/>
      <p:bold r:id="rId56"/>
      <p:italic r:id="rId57"/>
      <p:boldItalic r:id="rId58"/>
    </p:embeddedFont>
    <p:embeddedFont>
      <p:font typeface="Wingdings 2" pitchFamily="18" charset="2"/>
      <p:regular r:id="rId59"/>
    </p:embeddedFont>
    <p:embeddedFont>
      <p:font typeface="Franklin Gothic Book" pitchFamily="34" charset="0"/>
      <p:regular r:id="rId60"/>
      <p:italic r:id="rId61"/>
    </p:embeddedFont>
    <p:embeddedFont>
      <p:font typeface="Cambria Math" pitchFamily="18" charset="0"/>
      <p:regular r:id="rId62"/>
    </p:embeddedFont>
    <p:embeddedFont>
      <p:font typeface="Franklin Gothic Medium" pitchFamily="34" charset="0"/>
      <p:regular r:id="rId63"/>
      <p:italic r:id="rId64"/>
    </p:embeddedFont>
    <p:embeddedFont>
      <p:font typeface="Georgia" pitchFamily="18" charset="0"/>
      <p:regular r:id="rId65"/>
      <p:bold r:id="rId66"/>
      <p:italic r:id="rId67"/>
      <p:boldItalic r:id="rId68"/>
    </p:embeddedFont>
    <p:embeddedFont>
      <p:font typeface="Calibri" pitchFamily="34" charset="0"/>
      <p:regular r:id="rId69"/>
      <p:bold r:id="rId70"/>
      <p:italic r:id="rId71"/>
      <p:boldItalic r:id="rId72"/>
    </p:embeddedFont>
    <p:embeddedFont>
      <p:font typeface="Gill Sans MT" pitchFamily="34" charset="0"/>
      <p:regular r:id="rId73"/>
      <p:bold r:id="rId74"/>
      <p:italic r:id="rId75"/>
      <p:boldItalic r:id="rId76"/>
    </p:embeddedFont>
    <p:embeddedFont>
      <p:font typeface="Century Gothic" pitchFamily="34" charset="0"/>
      <p:regular r:id="rId77"/>
      <p:bold r:id="rId78"/>
      <p:italic r:id="rId79"/>
      <p:boldItalic r:id="rId80"/>
    </p:embeddedFont>
    <p:embeddedFont>
      <p:font typeface="Tahoma" pitchFamily="34" charset="0"/>
      <p:regular r:id="rId81"/>
      <p:bold r:id="rId82"/>
    </p:embeddedFont>
    <p:embeddedFont>
      <p:font typeface="Garamond" pitchFamily="18" charset="0"/>
      <p:regular r:id="rId83"/>
      <p:bold r:id="rId84"/>
      <p:italic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1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font" Target="fonts/font38.fntdata"/><Relationship Id="rId68" Type="http://schemas.openxmlformats.org/officeDocument/2006/relationships/font" Target="fonts/font43.fntdata"/><Relationship Id="rId76" Type="http://schemas.openxmlformats.org/officeDocument/2006/relationships/font" Target="fonts/font51.fntdata"/><Relationship Id="rId84" Type="http://schemas.openxmlformats.org/officeDocument/2006/relationships/font" Target="fonts/font59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4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font" Target="fonts/font4.fntdata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font" Target="fonts/font41.fntdata"/><Relationship Id="rId74" Type="http://schemas.openxmlformats.org/officeDocument/2006/relationships/font" Target="fonts/font49.fntdata"/><Relationship Id="rId79" Type="http://schemas.openxmlformats.org/officeDocument/2006/relationships/font" Target="fonts/font54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6.fntdata"/><Relationship Id="rId82" Type="http://schemas.openxmlformats.org/officeDocument/2006/relationships/font" Target="fonts/font57.fntdata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font" Target="fonts/font44.fntdata"/><Relationship Id="rId77" Type="http://schemas.openxmlformats.org/officeDocument/2006/relationships/font" Target="fonts/font52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6.fntdata"/><Relationship Id="rId72" Type="http://schemas.openxmlformats.org/officeDocument/2006/relationships/font" Target="fonts/font47.fntdata"/><Relationship Id="rId80" Type="http://schemas.openxmlformats.org/officeDocument/2006/relationships/font" Target="fonts/font55.fntdata"/><Relationship Id="rId85" Type="http://schemas.openxmlformats.org/officeDocument/2006/relationships/font" Target="fonts/font6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font" Target="fonts/font42.fntdata"/><Relationship Id="rId20" Type="http://schemas.openxmlformats.org/officeDocument/2006/relationships/slide" Target="slides/slide10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70" Type="http://schemas.openxmlformats.org/officeDocument/2006/relationships/font" Target="fonts/font45.fntdata"/><Relationship Id="rId75" Type="http://schemas.openxmlformats.org/officeDocument/2006/relationships/font" Target="fonts/font50.fntdata"/><Relationship Id="rId83" Type="http://schemas.openxmlformats.org/officeDocument/2006/relationships/font" Target="fonts/font58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73" Type="http://schemas.openxmlformats.org/officeDocument/2006/relationships/font" Target="fonts/font48.fntdata"/><Relationship Id="rId78" Type="http://schemas.openxmlformats.org/officeDocument/2006/relationships/font" Target="fonts/font53.fntdata"/><Relationship Id="rId81" Type="http://schemas.openxmlformats.org/officeDocument/2006/relationships/font" Target="fonts/font56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4A95-8A3E-4645-86C1-958E31B5EB77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E035-2E9E-481C-8C10-03D6E98AB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6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E035-2E9E-481C-8C10-03D6E98AB1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88BD9F-EA86-4663-8164-B1B90FF3E84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D8A89E5-BF24-4801-B7EE-C4437407F1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রহীম”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534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আজকের পাঠে শুভেচ্ছা ও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657600"/>
            <a:ext cx="4267200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09245"/>
            <a:ext cx="3429000" cy="35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91" y="100418"/>
            <a:ext cx="8458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বৃত্তের বহিঃস্থ কোন বিন্দু থেকে বৃত্তে দুইটি স্পর্শক টানলে,ঐ বিন্দু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স্পর্শ বিন্দুদ্বয়ের  দূরত্ব সমান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1676400"/>
            <a:ext cx="3124200" cy="32766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26" idx="3"/>
          </p:cNvCxnSpPr>
          <p:nvPr/>
        </p:nvCxnSpPr>
        <p:spPr>
          <a:xfrm flipV="1">
            <a:off x="1984664" y="1466166"/>
            <a:ext cx="5254336" cy="2039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4664" y="3505200"/>
            <a:ext cx="5635336" cy="1752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63882" y="3409950"/>
            <a:ext cx="5008418" cy="952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9113" y="1809749"/>
            <a:ext cx="521191" cy="16376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92518" y="3389531"/>
            <a:ext cx="457200" cy="15056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0300" y="11430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864928" y="3134409"/>
            <a:ext cx="91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3276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8534400" y="3124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 rot="20247087">
            <a:off x="3030682" y="20193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সেঃ মিঃ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 rot="1129131">
            <a:off x="3029317" y="44084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10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সেঃ মিঃ </a:t>
            </a:r>
            <a:endParaRPr lang="en-US" sz="32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4528646">
            <a:off x="6377562" y="21336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সেঃ মিঃ 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 rot="6421679">
            <a:off x="6406465" y="4025692"/>
            <a:ext cx="1680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সেঃ মিঃ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42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381000"/>
                <a:ext cx="8229600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কেন্দ্র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বিশিষ্ট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বহিঃস্থ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𝑃𝐴</m:t>
                    </m:r>
                  </m:oMath>
                </a14:m>
                <a:endParaRPr lang="en-US" sz="28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𝑃𝐵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রশ্মিদ্বয়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বৃত্তের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বিন্দুতে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দুইটি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স্পর্শক।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প্রমাণ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cs typeface="NikoshBAN" panose="02000000000000000000" pitchFamily="2" charset="0"/>
                  </a:rPr>
                  <a:t>হবে যে, 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PA</m:t>
                    </m:r>
                    <m: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PB</m:t>
                    </m:r>
                    <m: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0" i="0" dirty="0" smtClean="0"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cs typeface="NikoshBAN" panose="02000000000000000000" pitchFamily="2" charset="0"/>
                  </a:rPr>
                  <a:t>অংকনঃ 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O</m:t>
                    </m:r>
                    <m: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যোগ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করি।</m:t>
                    </m:r>
                    <m:r>
                      <a:rPr lang="bn-BD" sz="28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229600" cy="18158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618" y="2861370"/>
                <a:ext cx="8763000" cy="353943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প্রমাণঃ যেহেতু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𝑃𝐴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স্পর্শক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𝑂𝐴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স্পর্শবিন্দুগামী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ব্যাসার্ধ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 ,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সেহেতু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𝑃𝐴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⊥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𝑂𝐴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𝑃𝐴𝑂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এক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সমকোণ।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অনুরুপভাবে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𝑃𝐵𝑂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এক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সমকোণ।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𝑃𝐴𝑂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𝑃𝐵𝑂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উভয়ই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সমকোণী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ত্রিভুজ।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bn-BD" sz="28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𝑃𝐴𝑂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𝑃𝐵𝑂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সমকোণী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ত্রিভুজদ্বয়ে</m:t>
                    </m:r>
                    <m:r>
                      <a:rPr lang="bn-BD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𝑃𝑂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অতিভুজ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𝑂𝐴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𝑂𝐵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 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𝑃𝐴𝑂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≅∆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𝑃𝐵𝑂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𝑃𝐵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BD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প্রমাণীত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8" y="2861370"/>
                <a:ext cx="8763000" cy="3539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5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3058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বৃত্তের স্পর্শক কত প্রকার ? উদাহরণ সহ ব্যাখ্যা কর।</a:t>
            </a:r>
          </a:p>
          <a:p>
            <a:endParaRPr lang="bn-BD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অন্তঃস্পর্শ ও বহিঃস্পর্শ বলতে কি বুঝ? ব্যাখ্যা কর।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প্রমাণ কর যে, বৃত্তের কেন্দ্র ও স্পর্শবিন্দুর দূরত্ব , স্পর্শকের যেকোন 	বিন্দুর দূরত্ব অপেক্ষা কম মানের।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447800"/>
                <a:ext cx="8534400" cy="35394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কেন্দ্রবিশিষ্ট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দুইটি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পরস্পর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বিন্দুতে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অন্তঃস্পরশ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করেছে।</m:t>
                      </m:r>
                    </m:oMath>
                  </m:oMathPara>
                </a14:m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i="1" dirty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(</a:t>
                </a:r>
                <a:r>
                  <a:rPr lang="bn-BD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ক) চিত্রটি অংকন করে চিহ্নিত কর।</a:t>
                </a:r>
              </a:p>
              <a:p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(</a:t>
                </a:r>
                <a:r>
                  <a:rPr lang="bn-BD" sz="2800" i="1" dirty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খ</a:t>
                </a:r>
                <a:r>
                  <a:rPr lang="bn-BD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) প্রমাণ কর যে , বৃত্তদ্বয়ের কেন্দ্রদ্বয় ও স্পর্শবিন্দু সমরেখ।</a:t>
                </a:r>
              </a:p>
              <a:p>
                <a:endParaRPr lang="bn-BD" sz="2800" b="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(গ) </a:t>
                </a:r>
                <a:r>
                  <a:rPr lang="en-US" sz="2800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A </a:t>
                </a:r>
                <a:r>
                  <a:rPr lang="bn-BD" sz="2800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কেন্দ্রবিশিষ্ট  বৃত্তের বহিঃস্থ কোন বিন্দু থেকে বৃত্তে দুইটি  স্পর্শক  টানলে</a:t>
                </a:r>
              </a:p>
              <a:p>
                <a:r>
                  <a:rPr lang="bn-BD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	প্রমাণ কর যে, ঐ বিন্দু থেকে  স্পর্শবিন্দুদ্বয়ের দূরত্ব সমান। </a:t>
                </a:r>
                <a:r>
                  <a:rPr lang="bn-BD" sz="2800" b="0" i="1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534400" cy="3539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1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 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1" y="2119745"/>
            <a:ext cx="8305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কল্যাণ কামনা করে আজকের পাঠ</a:t>
            </a: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 শেষ করছি।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7010400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98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457200"/>
            <a:ext cx="4876800" cy="5029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715000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চিত্রটির নাম মনে আছে কি?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914400"/>
            <a:ext cx="2667000" cy="2743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95400" y="1752600"/>
            <a:ext cx="1600200" cy="16764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43600" y="1066800"/>
            <a:ext cx="2971800" cy="30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1905000" cy="19812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25908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3048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82" y="5181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বৃত্তদ্বয় পরস্পর কি অবস্থায় আছে?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046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416076"/>
            <a:ext cx="4953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জ্যামিতি(বৃত্ত)উপপাদ্য ৯,১০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54114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5626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4582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ছেদক ও স্পর্শক ব্যাখ্যা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ছেদক ও স্পর্শক সংক্রান্ত উপপাদ্য প্রমাণ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স্পর্শক সংক্রান্ত সমস্যা সমাধান ক্রতে পারবে।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0473" y="841664"/>
            <a:ext cx="4572000" cy="4800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19200" y="381000"/>
            <a:ext cx="3657600" cy="381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6"/>
            <a:endCxn id="2" idx="6"/>
          </p:cNvCxnSpPr>
          <p:nvPr/>
        </p:nvCxnSpPr>
        <p:spPr>
          <a:xfrm>
            <a:off x="6622473" y="32419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36328" y="533400"/>
            <a:ext cx="0" cy="5562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228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4267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305309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6700" y="381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0" y="5783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08618" y="5943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2473" y="3090980"/>
            <a:ext cx="144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218173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 বিন্দু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3381827">
            <a:off x="6949242" y="2435992"/>
            <a:ext cx="436418" cy="98551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15200" y="1066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3021975">
            <a:off x="6904656" y="1501134"/>
            <a:ext cx="385651" cy="95012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37264" y="240675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ছেদক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971800" y="2427732"/>
            <a:ext cx="765464" cy="30219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6" grpId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#বৃত্তের যেকোন বিন্দুতে অঙ্কিত স্পর্শক স্পর্শবিন্দুগামী ব্যাসার্ধের উপর লম্ব।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1981200"/>
            <a:ext cx="4267200" cy="4191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95400" y="6172200"/>
            <a:ext cx="54102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4"/>
          </p:cNvCxnSpPr>
          <p:nvPr/>
        </p:nvCxnSpPr>
        <p:spPr>
          <a:xfrm>
            <a:off x="4191000" y="4076700"/>
            <a:ext cx="76200" cy="2095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4076700"/>
            <a:ext cx="1752600" cy="2133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0500" y="3581400"/>
            <a:ext cx="170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3581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74968" y="609148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49637" y="6091487"/>
            <a:ext cx="171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71014" y="59252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90600" y="6248400"/>
            <a:ext cx="304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03004" y="6172200"/>
            <a:ext cx="38359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81000"/>
                <a:ext cx="8458200" cy="181588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কেন্দ্র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বিশিষ্ট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উপরস্থ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স্পর্শক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স্পর্শবিন্দুগামী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প্রমাণ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করতে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bn-BD" sz="2800" b="0" i="1" smtClean="0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𝑃𝑇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⊥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2800" b="0" i="1" smtClean="0">
                          <a:latin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স্পর্শকের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ওপর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কোন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নিই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যোগ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458200" cy="18158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2971800"/>
                <a:ext cx="8839200" cy="310854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প্রমাণঃ যেহেতু বৃত্তের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স্পর্শক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সুতরাং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ঐ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ব্যতীত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উপরস্থ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অন্য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সকল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বাইরে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থাকবে।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বিন্দুটি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বাইরে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অবস্থিত।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𝑂𝑄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বৃত্তের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চেয়ে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বড়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অর্থাত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𝑂𝑄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তাস্পর্শবিন্দু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ব্যতঈত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উপুস্থ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বিন্দুর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সকল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অবস্থানের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  <a:cs typeface="NikoshBAN" panose="02000000000000000000" pitchFamily="2" charset="0"/>
                      </a:rPr>
                      <m:t>সত্য।</m:t>
                    </m:r>
                  </m:oMath>
                </a14:m>
                <a:endParaRPr lang="bn-BD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কেন্দ্র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𝑃𝑇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স্পর্শকের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ওপর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ক্ষুদ্রতম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দূরত্ব।</m:t>
                      </m:r>
                    </m:oMath>
                  </m:oMathPara>
                </a14:m>
                <a:endParaRPr lang="bn-BD" sz="28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𝑃𝑇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𝑂𝑃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d>
                      <m:dPr>
                        <m:ctrlPr>
                          <a:rPr lang="bn-BD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প্রমাণিত</m:t>
                        </m:r>
                      </m:e>
                    </m: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1800"/>
                <a:ext cx="8839200" cy="31085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4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493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47" baseType="lpstr">
      <vt:lpstr>Arial</vt:lpstr>
      <vt:lpstr>Rockwell</vt:lpstr>
      <vt:lpstr>Tunga</vt:lpstr>
      <vt:lpstr>Lucida Sans Unicode</vt:lpstr>
      <vt:lpstr>Corbel</vt:lpstr>
      <vt:lpstr>Perpetua</vt:lpstr>
      <vt:lpstr>Consolas</vt:lpstr>
      <vt:lpstr>Trebuchet MS</vt:lpstr>
      <vt:lpstr>Book Antiqua</vt:lpstr>
      <vt:lpstr>NikoshBAN</vt:lpstr>
      <vt:lpstr>Wingdings 3</vt:lpstr>
      <vt:lpstr>Verdana</vt:lpstr>
      <vt:lpstr>Wingdings 2</vt:lpstr>
      <vt:lpstr>Franklin Gothic Book</vt:lpstr>
      <vt:lpstr>Cambria Math</vt:lpstr>
      <vt:lpstr>Franklin Gothic Medium</vt:lpstr>
      <vt:lpstr>Georgia</vt:lpstr>
      <vt:lpstr>Calibri</vt:lpstr>
      <vt:lpstr>Gill Sans MT</vt:lpstr>
      <vt:lpstr>Century Gothic</vt:lpstr>
      <vt:lpstr>Tahoma</vt:lpstr>
      <vt:lpstr>Wingdings</vt:lpstr>
      <vt:lpstr>Garamond</vt:lpstr>
      <vt:lpstr>BlackTie</vt:lpstr>
      <vt:lpstr>Apothecary</vt:lpstr>
      <vt:lpstr>Trek</vt:lpstr>
      <vt:lpstr>Grid</vt:lpstr>
      <vt:lpstr>Slipstream</vt:lpstr>
      <vt:lpstr>Solstice</vt:lpstr>
      <vt:lpstr>Concourse</vt:lpstr>
      <vt:lpstr>Equity</vt:lpstr>
      <vt:lpstr>Metro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51</cp:revision>
  <dcterms:created xsi:type="dcterms:W3CDTF">2014-07-01T06:47:38Z</dcterms:created>
  <dcterms:modified xsi:type="dcterms:W3CDTF">2016-12-24T14:42:31Z</dcterms:modified>
</cp:coreProperties>
</file>